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3" r:id="rId2"/>
  </p:sldMasterIdLst>
  <p:notesMasterIdLst>
    <p:notesMasterId r:id="rId31"/>
  </p:notesMasterIdLst>
  <p:handoutMasterIdLst>
    <p:handoutMasterId r:id="rId32"/>
  </p:handoutMasterIdLst>
  <p:sldIdLst>
    <p:sldId id="256" r:id="rId3"/>
    <p:sldId id="452" r:id="rId4"/>
    <p:sldId id="492" r:id="rId5"/>
    <p:sldId id="449" r:id="rId6"/>
    <p:sldId id="398" r:id="rId7"/>
    <p:sldId id="419" r:id="rId8"/>
    <p:sldId id="422" r:id="rId9"/>
    <p:sldId id="442" r:id="rId10"/>
    <p:sldId id="424" r:id="rId11"/>
    <p:sldId id="430" r:id="rId12"/>
    <p:sldId id="519" r:id="rId13"/>
    <p:sldId id="429" r:id="rId14"/>
    <p:sldId id="436" r:id="rId15"/>
    <p:sldId id="415" r:id="rId16"/>
    <p:sldId id="444" r:id="rId17"/>
    <p:sldId id="513" r:id="rId18"/>
    <p:sldId id="512" r:id="rId19"/>
    <p:sldId id="498" r:id="rId20"/>
    <p:sldId id="495" r:id="rId21"/>
    <p:sldId id="497" r:id="rId22"/>
    <p:sldId id="418" r:id="rId23"/>
    <p:sldId id="516" r:id="rId24"/>
    <p:sldId id="517" r:id="rId25"/>
    <p:sldId id="440" r:id="rId26"/>
    <p:sldId id="426" r:id="rId27"/>
    <p:sldId id="433" r:id="rId28"/>
    <p:sldId id="423" r:id="rId29"/>
    <p:sldId id="441" r:id="rId30"/>
  </p:sldIdLst>
  <p:sldSz cx="9144000" cy="6858000" type="screen4x3"/>
  <p:notesSz cx="6794500" cy="9929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85AFD16B-E3F4-4182-B0E2-11317BE8E216}">
          <p14:sldIdLst>
            <p14:sldId id="256"/>
            <p14:sldId id="396"/>
            <p14:sldId id="413"/>
            <p14:sldId id="409"/>
            <p14:sldId id="436"/>
            <p14:sldId id="435"/>
            <p14:sldId id="417"/>
            <p14:sldId id="416"/>
            <p14:sldId id="414"/>
            <p14:sldId id="398"/>
            <p14:sldId id="418"/>
            <p14:sldId id="419"/>
            <p14:sldId id="415"/>
            <p14:sldId id="433"/>
            <p14:sldId id="421"/>
            <p14:sldId id="422"/>
            <p14:sldId id="423"/>
            <p14:sldId id="424"/>
            <p14:sldId id="425"/>
            <p14:sldId id="437"/>
            <p14:sldId id="426"/>
            <p14:sldId id="427"/>
            <p14:sldId id="430"/>
            <p14:sldId id="434"/>
            <p14:sldId id="431"/>
            <p14:sldId id="429"/>
            <p14:sldId id="432"/>
          </p14:sldIdLst>
        </p14:section>
        <p14:section name="Untitled Section" id="{8B48A7CC-34E4-4191-A5F0-A69370D48ADD}">
          <p14:sldIdLst>
            <p14:sldId id="410"/>
            <p14:sldId id="41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6600"/>
    <a:srgbClr val="E5981B"/>
    <a:srgbClr val="6699FF"/>
    <a:srgbClr val="E226B5"/>
    <a:srgbClr val="38E84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2" autoAdjust="0"/>
    <p:restoredTop sz="94454" autoAdjust="0"/>
  </p:normalViewPr>
  <p:slideViewPr>
    <p:cSldViewPr>
      <p:cViewPr varScale="1">
        <p:scale>
          <a:sx n="99" d="100"/>
          <a:sy n="99" d="100"/>
        </p:scale>
        <p:origin x="-774" y="-1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675"/>
        <p:guide pos="19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FECF0-D630-412F-A580-01A2904A88A7}" type="datetimeFigureOut">
              <a:rPr lang="en-US" smtClean="0"/>
              <a:pPr/>
              <a:t>7/15/2015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31338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AF40B-B222-4030-9B32-6B43CB9A0EA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5988" y="755650"/>
            <a:ext cx="4959350" cy="3721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79165" y="4716478"/>
            <a:ext cx="5434744" cy="44673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6376" cy="4953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663310" algn="l"/>
                <a:tab pos="1326619" algn="l"/>
                <a:tab pos="1989929" algn="l"/>
                <a:tab pos="2653238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  <a:ea typeface="Bitstream Vera Sans" charset="0"/>
                <a:cs typeface="Bitstream Vera San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46697" y="0"/>
            <a:ext cx="2946376" cy="4953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663310" algn="l"/>
                <a:tab pos="1326619" algn="l"/>
                <a:tab pos="1989929" algn="l"/>
                <a:tab pos="2653238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  <a:ea typeface="Bitstream Vera Sans" charset="0"/>
                <a:cs typeface="Bitstream Vera San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32953"/>
            <a:ext cx="2946376" cy="4953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663310" algn="l"/>
                <a:tab pos="1326619" algn="l"/>
                <a:tab pos="1989929" algn="l"/>
                <a:tab pos="2653238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  <a:ea typeface="Bitstream Vera Sans" charset="0"/>
                <a:cs typeface="Bitstream Vera San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46697" y="9432953"/>
            <a:ext cx="2946376" cy="4953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663310" algn="l"/>
                <a:tab pos="1326619" algn="l"/>
                <a:tab pos="1989929" algn="l"/>
                <a:tab pos="2653238" algn="l"/>
              </a:tabLst>
              <a:defRPr sz="1300" smtClean="0">
                <a:solidFill>
                  <a:srgbClr val="000000"/>
                </a:solidFill>
                <a:latin typeface="Times New Roman" pitchFamily="16" charset="0"/>
                <a:ea typeface="Bitstream Vera Sans" charset="0"/>
                <a:cs typeface="Bitstream Vera Sans" charset="0"/>
              </a:defRPr>
            </a:lvl1pPr>
          </a:lstStyle>
          <a:p>
            <a:pPr>
              <a:defRPr/>
            </a:pPr>
            <a:fld id="{42A22428-9080-48E2-8DAE-1808D9106C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772113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477953D-3D32-4BE2-A6D7-A7C8577448C0}" type="slidenum">
              <a:rPr lang="en-GB"/>
              <a:pPr/>
              <a:t>1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55650"/>
            <a:ext cx="4960937" cy="372268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79165" y="4716477"/>
            <a:ext cx="5436171" cy="4468784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94264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7686" y="404664"/>
            <a:ext cx="5857875" cy="5695950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6850" y="158750"/>
            <a:ext cx="2138363" cy="5970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175" y="158750"/>
            <a:ext cx="6264275" cy="5970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8228013" cy="3127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8228013" cy="60595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80728"/>
            <a:ext cx="8228013" cy="5148610"/>
          </a:xfrm>
        </p:spPr>
        <p:txBody>
          <a:bodyPr/>
          <a:lstStyle>
            <a:lvl2pPr marL="0" indent="-457200">
              <a:buFont typeface="Arial" pitchFamily="34" charset="0"/>
              <a:buChar char="•"/>
              <a:defRPr/>
            </a:lvl2pPr>
            <a:lvl3pPr marL="900000" indent="-342900">
              <a:buFont typeface="Arial" pitchFamily="34" charset="0"/>
              <a:buChar char="-"/>
              <a:defRPr/>
            </a:lvl3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913411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8228013" cy="60595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80728"/>
            <a:ext cx="8228013" cy="5148610"/>
          </a:xfrm>
        </p:spPr>
        <p:txBody>
          <a:bodyPr/>
          <a:lstStyle>
            <a:lvl2pPr marL="0" indent="-457200">
              <a:buFont typeface="Arial" pitchFamily="34" charset="0"/>
              <a:buChar char="•"/>
              <a:defRPr/>
            </a:lvl2pPr>
            <a:lvl3pPr marL="900000" indent="-342900">
              <a:buFont typeface="Arial" pitchFamily="34" charset="0"/>
              <a:buChar char="-"/>
              <a:defRPr/>
            </a:lvl3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913411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8228013" cy="60595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80728"/>
            <a:ext cx="8228013" cy="5148610"/>
          </a:xfrm>
        </p:spPr>
        <p:txBody>
          <a:bodyPr/>
          <a:lstStyle>
            <a:lvl2pPr marL="0" indent="-457200">
              <a:buFont typeface="Arial" pitchFamily="34" charset="0"/>
              <a:buChar char="•"/>
              <a:defRPr/>
            </a:lvl2pPr>
            <a:lvl3pPr marL="900000" indent="-342900">
              <a:buFont typeface="Arial" pitchFamily="34" charset="0"/>
              <a:buChar char="-"/>
              <a:defRPr/>
            </a:lvl3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91341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7686" y="404664"/>
            <a:ext cx="5857875" cy="5695950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6228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8228013" cy="60595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80728"/>
            <a:ext cx="8228013" cy="5148610"/>
          </a:xfrm>
        </p:spPr>
        <p:txBody>
          <a:bodyPr/>
          <a:lstStyle>
            <a:lvl2pPr marL="0" indent="-457200">
              <a:buFont typeface="Arial" pitchFamily="34" charset="0"/>
              <a:buChar char="•"/>
              <a:defRPr/>
            </a:lvl2pPr>
            <a:lvl3pPr marL="900000" indent="-342900">
              <a:buFont typeface="Arial" pitchFamily="34" charset="0"/>
              <a:buChar char="-"/>
              <a:defRPr/>
            </a:lvl3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52463"/>
            <a:ext cx="4037013" cy="5476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652463"/>
            <a:ext cx="4038600" cy="5476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419640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652463"/>
            <a:ext cx="8228013" cy="547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  <a:p>
            <a:pPr lvl="4"/>
            <a:r>
              <a:rPr lang="en-GB" dirty="0" smtClean="0"/>
              <a:t>Eighth Outline Level</a:t>
            </a:r>
          </a:p>
          <a:p>
            <a:pPr lvl="4"/>
            <a:r>
              <a:rPr lang="en-GB" dirty="0" smtClean="0"/>
              <a:t>Ninth Outline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0175" y="158750"/>
            <a:ext cx="8228013" cy="3127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formating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6108700"/>
            <a:ext cx="9144000" cy="749300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</p:pic>
      <p:sp>
        <p:nvSpPr>
          <p:cNvPr id="2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4484688" y="6370638"/>
            <a:ext cx="2897187" cy="265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1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mtClean="0">
                <a:solidFill>
                  <a:srgbClr val="FFFFFF"/>
                </a:solidFill>
                <a:latin typeface="+mn-lt"/>
                <a:ea typeface="Bitstream Vera Sans" charset="0"/>
                <a:cs typeface="Bitstream Vera Sans" charset="0"/>
              </a:defRPr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94" r:id="rId15"/>
    <p:sldLayoutId id="2147483696" r:id="rId16"/>
  </p:sldLayoutIdLst>
  <p:hf sldNum="0" hdr="0" dt="0"/>
  <p:txStyles>
    <p:titleStyle>
      <a:lvl1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2pPr>
      <a:lvl3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3pPr>
      <a:lvl4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4pPr>
      <a:lvl5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5pPr>
      <a:lvl6pPr marL="2514600" indent="-228600" algn="l" defTabSz="449263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6pPr>
      <a:lvl7pPr marL="2971800" indent="-228600" algn="l" defTabSz="449263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7pPr>
      <a:lvl8pPr marL="3429000" indent="-228600" algn="l" defTabSz="449263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8pPr>
      <a:lvl9pPr marL="3886200" indent="-228600" algn="l" defTabSz="449263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652463"/>
            <a:ext cx="8228013" cy="547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  <a:p>
            <a:pPr lvl="4"/>
            <a:r>
              <a:rPr lang="en-GB" dirty="0" smtClean="0"/>
              <a:t>Eighth Outline Level</a:t>
            </a:r>
          </a:p>
          <a:p>
            <a:pPr lvl="4"/>
            <a:r>
              <a:rPr lang="en-GB" dirty="0" smtClean="0"/>
              <a:t>Ninth Outline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0175" y="158750"/>
            <a:ext cx="8228013" cy="3127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formating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4484688" y="6370638"/>
            <a:ext cx="2897187" cy="265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1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mtClean="0">
                <a:solidFill>
                  <a:srgbClr val="FFFFFF"/>
                </a:solidFill>
                <a:latin typeface="+mj-lt"/>
                <a:ea typeface="Bitstream Vera Sans" charset="0"/>
                <a:cs typeface="Bitstream Vera Sans" charset="0"/>
              </a:defRPr>
            </a:lvl1pPr>
          </a:lstStyle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71361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dt="0"/>
  <p:txStyles>
    <p:titleStyle>
      <a:lvl1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2pPr>
      <a:lvl3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3pPr>
      <a:lvl4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4pPr>
      <a:lvl5pPr algn="l" defTabSz="449263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5pPr>
      <a:lvl6pPr marL="2514600" indent="-228600" algn="l" defTabSz="449263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6pPr>
      <a:lvl7pPr marL="2971800" indent="-228600" algn="l" defTabSz="449263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7pPr>
      <a:lvl8pPr marL="3429000" indent="-228600" algn="l" defTabSz="449263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8pPr>
      <a:lvl9pPr marL="3886200" indent="-228600" algn="l" defTabSz="449263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704A"/>
          </a:solidFill>
          <a:latin typeface="Gill Sans MT" pitchFamily="32" charset="0"/>
          <a:ea typeface="msgothic" charset="0"/>
          <a:cs typeface="msgothic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5728"/>
            <a:ext cx="9144000" cy="1617028"/>
          </a:xfrm>
        </p:spPr>
        <p:txBody>
          <a:bodyPr/>
          <a:lstStyle/>
          <a:p>
            <a:pPr algn="ctr"/>
            <a:r>
              <a:rPr lang="en-GB" sz="3600" dirty="0" smtClean="0">
                <a:solidFill>
                  <a:schemeClr val="tx1"/>
                </a:solidFill>
                <a:latin typeface="+mn-lt"/>
              </a:rPr>
              <a:t>Large-scale atmospheric response to declines in Arctic sea-ice</a:t>
            </a:r>
            <a:endParaRPr lang="en-GB" sz="3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2357430"/>
            <a:ext cx="6400800" cy="1752600"/>
          </a:xfrm>
        </p:spPr>
        <p:txBody>
          <a:bodyPr/>
          <a:lstStyle/>
          <a:p>
            <a:r>
              <a:rPr lang="en-GB" b="1" dirty="0" smtClean="0"/>
              <a:t>Ruth Petrie</a:t>
            </a:r>
          </a:p>
          <a:p>
            <a:r>
              <a:rPr lang="en-GB" dirty="0" smtClean="0"/>
              <a:t>Len </a:t>
            </a:r>
            <a:r>
              <a:rPr lang="en-GB" dirty="0" err="1" smtClean="0"/>
              <a:t>Shaffrey</a:t>
            </a:r>
            <a:endParaRPr lang="en-GB" dirty="0" smtClean="0"/>
          </a:p>
          <a:p>
            <a:r>
              <a:rPr lang="en-GB" dirty="0" smtClean="0"/>
              <a:t>Rowan Sutton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8044986" cy="119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42844" y="4500570"/>
            <a:ext cx="8858312" cy="429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kern="0" dirty="0" smtClean="0"/>
              <a:t>TEA-COSI (The Environment of the Arctic, climate, ocean and sea ice)</a:t>
            </a:r>
            <a:endParaRPr lang="en-GB" sz="2000" kern="0" dirty="0"/>
          </a:p>
        </p:txBody>
      </p:sp>
    </p:spTree>
  </p:cSld>
  <p:clrMapOvr>
    <a:masterClrMapping/>
  </p:clrMapOvr>
  <p:transition spd="med" advTm="1901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34" t="36665" r="76845" b="42458"/>
          <a:stretch/>
        </p:blipFill>
        <p:spPr>
          <a:xfrm>
            <a:off x="1072678" y="1196272"/>
            <a:ext cx="3259965" cy="33042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2123728" y="476672"/>
            <a:ext cx="432048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85785" y="670921"/>
            <a:ext cx="502385" cy="6698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07" t="70346" r="76284" b="8857"/>
          <a:stretch/>
        </p:blipFill>
        <p:spPr>
          <a:xfrm>
            <a:off x="4598220" y="1240642"/>
            <a:ext cx="3331366" cy="333136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7845390" y="824940"/>
            <a:ext cx="1084328" cy="36324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5984" y="857232"/>
            <a:ext cx="103114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Z500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85860" y="850035"/>
            <a:ext cx="107215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U850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28662" y="4965826"/>
            <a:ext cx="7272808" cy="1077619"/>
            <a:chOff x="323528" y="4844965"/>
            <a:chExt cx="8424936" cy="124833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1974"/>
            <a:stretch/>
          </p:blipFill>
          <p:spPr>
            <a:xfrm>
              <a:off x="323528" y="5442760"/>
              <a:ext cx="8424936" cy="65053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59694" b="32637"/>
            <a:stretch/>
          </p:blipFill>
          <p:spPr>
            <a:xfrm>
              <a:off x="323528" y="4844965"/>
              <a:ext cx="8258249" cy="60025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Dynamic responses – June-July</a:t>
            </a:r>
            <a:endParaRPr lang="en-GB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220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sp>
        <p:nvSpPr>
          <p:cNvPr id="12" name="Rectangle 11"/>
          <p:cNvSpPr/>
          <p:nvPr/>
        </p:nvSpPr>
        <p:spPr bwMode="auto">
          <a:xfrm>
            <a:off x="2123728" y="476672"/>
            <a:ext cx="432048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85785" y="670921"/>
            <a:ext cx="502385" cy="6698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845390" y="824940"/>
            <a:ext cx="1084328" cy="36324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5984" y="857232"/>
            <a:ext cx="103114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Z500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85860" y="850035"/>
            <a:ext cx="107215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U850</a:t>
            </a:r>
            <a:endParaRPr lang="en-US" dirty="0"/>
          </a:p>
        </p:txBody>
      </p:sp>
      <p:grpSp>
        <p:nvGrpSpPr>
          <p:cNvPr id="4" name="Group 25"/>
          <p:cNvGrpSpPr/>
          <p:nvPr/>
        </p:nvGrpSpPr>
        <p:grpSpPr>
          <a:xfrm>
            <a:off x="928662" y="4965826"/>
            <a:ext cx="7272808" cy="1077619"/>
            <a:chOff x="323528" y="4844965"/>
            <a:chExt cx="8424936" cy="124833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1974"/>
            <a:stretch/>
          </p:blipFill>
          <p:spPr>
            <a:xfrm>
              <a:off x="323528" y="5442760"/>
              <a:ext cx="8424936" cy="65053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59694" b="32637"/>
            <a:stretch/>
          </p:blipFill>
          <p:spPr>
            <a:xfrm>
              <a:off x="323528" y="4844965"/>
              <a:ext cx="8258249" cy="60025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Dynamic responses – Oct-Nov</a:t>
            </a:r>
            <a:endParaRPr lang="en-GB" sz="3600" dirty="0"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338" t="36801" r="38479" b="42039"/>
          <a:stretch/>
        </p:blipFill>
        <p:spPr>
          <a:xfrm>
            <a:off x="1071538" y="1214422"/>
            <a:ext cx="3231140" cy="337801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5786" y="1154188"/>
            <a:ext cx="524554" cy="7582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169" t="70346" r="38410" b="9689"/>
          <a:stretch/>
        </p:blipFill>
        <p:spPr>
          <a:xfrm>
            <a:off x="4643438" y="1285860"/>
            <a:ext cx="3214710" cy="31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220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681" y="872678"/>
            <a:ext cx="8228013" cy="5148610"/>
          </a:xfrm>
        </p:spPr>
        <p:txBody>
          <a:bodyPr/>
          <a:lstStyle/>
          <a:p>
            <a:pPr marL="457200" indent="-457200"/>
            <a:r>
              <a:rPr lang="en-US" sz="2600" dirty="0" smtClean="0"/>
              <a:t>Coupled model results:</a:t>
            </a:r>
            <a:endParaRPr lang="en-GB" sz="2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/>
              <a:t>Projection </a:t>
            </a:r>
            <a:r>
              <a:rPr lang="en-GB" sz="2600" dirty="0" smtClean="0"/>
              <a:t>onto the summer NAO in JJ.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/>
              <a:t>Southwards shift in the jet in JJ and ON</a:t>
            </a:r>
            <a:r>
              <a:rPr lang="en-GB" sz="26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/>
              <a:t>No indication of a favoured phase of the NAO in winter, or an tendency for colder winters. </a:t>
            </a:r>
          </a:p>
          <a:p>
            <a:pPr marL="457200" indent="-457200"/>
            <a:r>
              <a:rPr lang="en-GB" sz="2600" dirty="0" smtClean="0"/>
              <a:t>Implications of a coupled model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2600" dirty="0" smtClean="0"/>
              <a:t>Coupling allows for a stronger response in SAT.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Would more coupled experiments lead to more agreement. </a:t>
            </a:r>
            <a:endParaRPr lang="en-GB" sz="2600" dirty="0" smtClean="0"/>
          </a:p>
          <a:p>
            <a:pPr marL="457200" indent="-457200">
              <a:buFont typeface="Arial" pitchFamily="34" charset="0"/>
              <a:buChar char="•"/>
            </a:pPr>
            <a:endParaRPr lang="en-GB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GB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n-lt"/>
              </a:rPr>
              <a:t>Conclusions</a:t>
            </a:r>
            <a:endParaRPr lang="en-GB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6549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Changes in the Arctic (I)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994315" y="286743"/>
            <a:ext cx="277511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(2007-2013)-(1980-2000)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1050"/>
          <a:stretch/>
        </p:blipFill>
        <p:spPr>
          <a:xfrm>
            <a:off x="676905" y="764704"/>
            <a:ext cx="8092529" cy="511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24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Spatial and temporal evolution of the SIT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6850"/>
          <a:stretch/>
        </p:blipFill>
        <p:spPr>
          <a:xfrm>
            <a:off x="75463" y="1052736"/>
            <a:ext cx="9033041" cy="364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0500" r="6439" b="31100"/>
          <a:stretch/>
        </p:blipFill>
        <p:spPr>
          <a:xfrm>
            <a:off x="35409" y="4869160"/>
            <a:ext cx="8997632" cy="9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258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Dynamic responses (I)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514" b="32637"/>
          <a:stretch/>
        </p:blipFill>
        <p:spPr>
          <a:xfrm>
            <a:off x="355563" y="790213"/>
            <a:ext cx="8258249" cy="53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495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85750"/>
            <a:r>
              <a:rPr lang="en-GB" dirty="0" smtClean="0">
                <a:latin typeface="+mn-lt"/>
              </a:rPr>
              <a:t>Surface air temperature</a:t>
            </a:r>
            <a:r>
              <a:rPr lang="en-GB" sz="1800" dirty="0" smtClean="0">
                <a:latin typeface="+mn-lt"/>
              </a:rPr>
              <a:t> </a:t>
            </a:r>
            <a:endParaRPr lang="en-GB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071538" y="4929198"/>
            <a:ext cx="6858048" cy="779316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txBody>
          <a:bodyPr wrap="square" rtlCol="0">
            <a:spAutoFit/>
          </a:bodyPr>
          <a:lstStyle/>
          <a:p>
            <a:pPr marL="288000" indent="-285750" algn="ctr"/>
            <a:r>
              <a:rPr lang="en-GB" sz="2400" b="1" dirty="0" smtClean="0"/>
              <a:t>Temperature increases ~5˚C in late Autumn,</a:t>
            </a:r>
            <a:br>
              <a:rPr lang="en-GB" sz="2400" b="1" dirty="0" smtClean="0"/>
            </a:br>
            <a:r>
              <a:rPr lang="en-GB" sz="2400" b="1" dirty="0" smtClean="0"/>
              <a:t>emergence of Arctic Amplification</a:t>
            </a:r>
            <a:endParaRPr lang="en-GB" b="1" dirty="0"/>
          </a:p>
        </p:txBody>
      </p:sp>
      <p:grpSp>
        <p:nvGrpSpPr>
          <p:cNvPr id="3" name="Group 38"/>
          <p:cNvGrpSpPr/>
          <p:nvPr/>
        </p:nvGrpSpPr>
        <p:grpSpPr>
          <a:xfrm>
            <a:off x="315258" y="1714490"/>
            <a:ext cx="6903689" cy="397274"/>
            <a:chOff x="349831" y="1785926"/>
            <a:chExt cx="6372636" cy="366714"/>
          </a:xfrm>
        </p:grpSpPr>
        <p:sp>
          <p:nvSpPr>
            <p:cNvPr id="22" name="Rectangle 21"/>
            <p:cNvSpPr/>
            <p:nvPr/>
          </p:nvSpPr>
          <p:spPr bwMode="auto">
            <a:xfrm>
              <a:off x="349831" y="1852234"/>
              <a:ext cx="150203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428992" y="1785926"/>
              <a:ext cx="214314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000628" y="1785926"/>
              <a:ext cx="150203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572264" y="1785926"/>
              <a:ext cx="150203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857356" y="1785926"/>
              <a:ext cx="150203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5" name="Group 36"/>
          <p:cNvGrpSpPr/>
          <p:nvPr/>
        </p:nvGrpSpPr>
        <p:grpSpPr>
          <a:xfrm>
            <a:off x="-32" y="1330826"/>
            <a:ext cx="9001188" cy="3098306"/>
            <a:chOff x="-32" y="1214422"/>
            <a:chExt cx="9001188" cy="3098306"/>
          </a:xfrm>
        </p:grpSpPr>
        <p:grpSp>
          <p:nvGrpSpPr>
            <p:cNvPr id="6" name="Group 34"/>
            <p:cNvGrpSpPr/>
            <p:nvPr/>
          </p:nvGrpSpPr>
          <p:grpSpPr>
            <a:xfrm>
              <a:off x="-32" y="1214422"/>
              <a:ext cx="8469099" cy="566031"/>
              <a:chOff x="564145" y="1717511"/>
              <a:chExt cx="7436879" cy="497043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564145" y="1914148"/>
                <a:ext cx="150203" cy="30040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43108" y="1857364"/>
                <a:ext cx="150203" cy="30040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3778855" y="1857364"/>
                <a:ext cx="150203" cy="30040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5279053" y="1857364"/>
                <a:ext cx="150203" cy="30040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137131" y="1717511"/>
                <a:ext cx="415498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JJ</a:t>
                </a:r>
                <a:endParaRPr lang="en-GB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698636" y="1717511"/>
                <a:ext cx="505267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AS</a:t>
                </a:r>
                <a:endParaRPr lang="en-GB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324262" y="1717511"/>
                <a:ext cx="530915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ON</a:t>
                </a:r>
                <a:endParaRPr lang="en-GB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873972" y="1717511"/>
                <a:ext cx="479618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DJ</a:t>
                </a:r>
                <a:endParaRPr lang="en-GB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482933" y="1721710"/>
                <a:ext cx="518091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FM</a:t>
                </a:r>
                <a:endParaRPr lang="en-GB" dirty="0"/>
              </a:p>
            </p:txBody>
          </p:sp>
        </p:grpSp>
        <p:pic>
          <p:nvPicPr>
            <p:cNvPr id="40" name="Picture 39" descr="arctic_changes_obs_bm_2.png"/>
            <p:cNvPicPr>
              <a:picLocks noChangeAspect="1"/>
            </p:cNvPicPr>
            <p:nvPr/>
          </p:nvPicPr>
          <p:blipFill>
            <a:blip r:embed="rId2" cstate="print"/>
            <a:srcRect l="2880" t="77084"/>
            <a:stretch>
              <a:fillRect/>
            </a:stretch>
          </p:blipFill>
          <p:spPr>
            <a:xfrm>
              <a:off x="142844" y="1611285"/>
              <a:ext cx="8858312" cy="270144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 bwMode="auto">
            <a:xfrm>
              <a:off x="1900619" y="1428736"/>
              <a:ext cx="171051" cy="3421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14669" y="1500174"/>
              <a:ext cx="171051" cy="3421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615131" y="1500174"/>
              <a:ext cx="171051" cy="3421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5401081" y="1500174"/>
              <a:ext cx="171051" cy="3421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7187031" y="1571612"/>
              <a:ext cx="171051" cy="3421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072198" y="935892"/>
            <a:ext cx="277511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(2007-2013)-(1980-2000)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xmlns="" val="35941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August-September SIT distribution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0500" r="6439" b="31100"/>
          <a:stretch/>
        </p:blipFill>
        <p:spPr>
          <a:xfrm>
            <a:off x="1060544" y="5229200"/>
            <a:ext cx="7153086" cy="720081"/>
          </a:xfrm>
          <a:prstGeom prst="rect">
            <a:avLst/>
          </a:prstGeom>
        </p:spPr>
      </p:pic>
      <p:grpSp>
        <p:nvGrpSpPr>
          <p:cNvPr id="4" name="Group 12"/>
          <p:cNvGrpSpPr/>
          <p:nvPr/>
        </p:nvGrpSpPr>
        <p:grpSpPr>
          <a:xfrm>
            <a:off x="899592" y="1124744"/>
            <a:ext cx="7344817" cy="4077787"/>
            <a:chOff x="827584" y="1268760"/>
            <a:chExt cx="7344817" cy="4077787"/>
          </a:xfrm>
        </p:grpSpPr>
        <p:sp>
          <p:nvSpPr>
            <p:cNvPr id="5" name="TextBox 4"/>
            <p:cNvSpPr txBox="1"/>
            <p:nvPr/>
          </p:nvSpPr>
          <p:spPr>
            <a:xfrm>
              <a:off x="2123728" y="1340768"/>
              <a:ext cx="787395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CTRL</a:t>
              </a:r>
              <a:endParaRPr lang="en-GB" dirty="0"/>
            </a:p>
          </p:txBody>
        </p:sp>
        <p:grpSp>
          <p:nvGrpSpPr>
            <p:cNvPr id="7" name="Group 10"/>
            <p:cNvGrpSpPr/>
            <p:nvPr/>
          </p:nvGrpSpPr>
          <p:grpSpPr>
            <a:xfrm>
              <a:off x="4860032" y="1268760"/>
              <a:ext cx="3312369" cy="4077787"/>
              <a:chOff x="1979712" y="3411781"/>
              <a:chExt cx="1944216" cy="239348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5468" t="30451" r="48487" b="46850"/>
              <a:stretch/>
            </p:blipFill>
            <p:spPr>
              <a:xfrm>
                <a:off x="1979712" y="3717032"/>
                <a:ext cx="1944216" cy="208823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698226" y="3411781"/>
                <a:ext cx="522838" cy="20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PERT</a:t>
                </a:r>
                <a:endParaRPr lang="en-GB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5468" t="3914" r="48514" b="73554"/>
            <a:stretch/>
          </p:blipFill>
          <p:spPr>
            <a:xfrm>
              <a:off x="899592" y="1772816"/>
              <a:ext cx="3325705" cy="355198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827584" y="1484784"/>
              <a:ext cx="432048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4357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3"/>
          <p:cNvGrpSpPr/>
          <p:nvPr/>
        </p:nvGrpSpPr>
        <p:grpSpPr>
          <a:xfrm>
            <a:off x="-44046" y="1272381"/>
            <a:ext cx="9188046" cy="3585379"/>
            <a:chOff x="272572" y="771374"/>
            <a:chExt cx="8608646" cy="3096344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123695" y="1124744"/>
              <a:ext cx="351961" cy="3212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417" t="4418" r="8611" b="64953"/>
            <a:stretch/>
          </p:blipFill>
          <p:spPr>
            <a:xfrm>
              <a:off x="272572" y="771374"/>
              <a:ext cx="8608646" cy="230425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3784" t="88890" r="19984" b="-316"/>
            <a:stretch/>
          </p:blipFill>
          <p:spPr>
            <a:xfrm>
              <a:off x="1548804" y="3128423"/>
              <a:ext cx="6056181" cy="739295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 bwMode="auto">
            <a:xfrm>
              <a:off x="395536" y="908720"/>
              <a:ext cx="288032" cy="3766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483768" y="856354"/>
              <a:ext cx="432048" cy="3766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03920" y="2900286"/>
              <a:ext cx="288032" cy="3766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4576895" y="839763"/>
              <a:ext cx="499161" cy="3766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483768" y="2894459"/>
              <a:ext cx="432048" cy="3766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648582" y="2887315"/>
              <a:ext cx="427474" cy="3766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876256" y="2894459"/>
              <a:ext cx="423359" cy="3766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852191" y="776481"/>
              <a:ext cx="423359" cy="3766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n-lt"/>
              </a:rPr>
              <a:t>Mean sea level pressure (MSLP)</a:t>
            </a:r>
            <a:endParaRPr lang="en-GB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071538" y="4929198"/>
            <a:ext cx="6858048" cy="349968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txBody>
          <a:bodyPr wrap="square" rtlCol="0">
            <a:spAutoFit/>
          </a:bodyPr>
          <a:lstStyle/>
          <a:p>
            <a:pPr marL="288000" indent="-285750" algn="ctr"/>
            <a:r>
              <a:rPr lang="en-GB" b="1" dirty="0" smtClean="0"/>
              <a:t>Indication of circulation change in the summer</a:t>
            </a:r>
            <a:endParaRPr lang="en-GB" b="1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1900619" y="1729576"/>
            <a:ext cx="171051" cy="3421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14669" y="1785926"/>
            <a:ext cx="171051" cy="3421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615131" y="1785926"/>
            <a:ext cx="171051" cy="3421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214283" y="1357299"/>
            <a:ext cx="428628" cy="3571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41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8228013" cy="843069"/>
          </a:xfrm>
        </p:spPr>
        <p:txBody>
          <a:bodyPr anchor="t"/>
          <a:lstStyle/>
          <a:p>
            <a:r>
              <a:rPr lang="en-GB" dirty="0" smtClean="0">
                <a:latin typeface="+mn-lt"/>
              </a:rPr>
              <a:t>Greenland – UK </a:t>
            </a:r>
            <a:r>
              <a:rPr lang="en-GB" dirty="0">
                <a:latin typeface="+mn-lt"/>
              </a:rPr>
              <a:t>DIPOLE: </a:t>
            </a:r>
            <a:r>
              <a:rPr lang="en-GB" dirty="0" smtClean="0">
                <a:latin typeface="+mn-lt"/>
              </a:rPr>
              <a:t>JJA</a:t>
            </a:r>
            <a:br>
              <a:rPr lang="en-GB" dirty="0" smtClean="0">
                <a:latin typeface="+mn-lt"/>
              </a:rPr>
            </a:br>
            <a:endParaRPr lang="en-GB" dirty="0">
              <a:latin typeface="+mn-lt"/>
            </a:endParaRPr>
          </a:p>
        </p:txBody>
      </p:sp>
      <p:grpSp>
        <p:nvGrpSpPr>
          <p:cNvPr id="2" name="Group 15"/>
          <p:cNvGrpSpPr/>
          <p:nvPr/>
        </p:nvGrpSpPr>
        <p:grpSpPr>
          <a:xfrm>
            <a:off x="6084168" y="450166"/>
            <a:ext cx="2893055" cy="2618794"/>
            <a:chOff x="6084168" y="450166"/>
            <a:chExt cx="2893055" cy="26187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417" t="4769" r="52361" b="47615"/>
            <a:stretch/>
          </p:blipFill>
          <p:spPr>
            <a:xfrm>
              <a:off x="6084168" y="450166"/>
              <a:ext cx="2893055" cy="261879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auto">
            <a:xfrm>
              <a:off x="7236296" y="1772816"/>
              <a:ext cx="576064" cy="525432"/>
            </a:xfrm>
            <a:prstGeom prst="rect">
              <a:avLst/>
            </a:prstGeom>
            <a:noFill/>
            <a:ln w="508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grpSp>
          <p:nvGrpSpPr>
            <p:cNvPr id="3" name="Group 18"/>
            <p:cNvGrpSpPr/>
            <p:nvPr/>
          </p:nvGrpSpPr>
          <p:grpSpPr>
            <a:xfrm>
              <a:off x="6732240" y="474721"/>
              <a:ext cx="1154434" cy="1188105"/>
              <a:chOff x="6732240" y="474721"/>
              <a:chExt cx="1154434" cy="1188105"/>
            </a:xfrm>
          </p:grpSpPr>
          <p:sp>
            <p:nvSpPr>
              <p:cNvPr id="20" name="Arc 19"/>
              <p:cNvSpPr/>
              <p:nvPr/>
            </p:nvSpPr>
            <p:spPr bwMode="auto">
              <a:xfrm rot="11739623">
                <a:off x="7400903" y="539408"/>
                <a:ext cx="310193" cy="259420"/>
              </a:xfrm>
              <a:prstGeom prst="arc">
                <a:avLst/>
              </a:prstGeom>
              <a:noFill/>
              <a:ln w="5080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1" name="Arc 20"/>
              <p:cNvSpPr/>
              <p:nvPr/>
            </p:nvSpPr>
            <p:spPr bwMode="auto">
              <a:xfrm rot="11000733">
                <a:off x="6755201" y="474721"/>
                <a:ext cx="1131473" cy="1188105"/>
              </a:xfrm>
              <a:prstGeom prst="arc">
                <a:avLst/>
              </a:prstGeom>
              <a:noFill/>
              <a:ln w="5080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2" name="Straight Connector 21"/>
              <p:cNvCxnSpPr>
                <a:endCxn id="20" idx="2"/>
              </p:cNvCxnSpPr>
              <p:nvPr/>
            </p:nvCxnSpPr>
            <p:spPr bwMode="auto">
              <a:xfrm flipV="1">
                <a:off x="6732240" y="627252"/>
                <a:ext cx="674420" cy="425484"/>
              </a:xfrm>
              <a:prstGeom prst="line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>
                <a:stCxn id="21" idx="0"/>
                <a:endCxn id="20" idx="0"/>
              </p:cNvCxnSpPr>
              <p:nvPr/>
            </p:nvCxnSpPr>
            <p:spPr bwMode="auto">
              <a:xfrm flipV="1">
                <a:off x="7286270" y="794013"/>
                <a:ext cx="234717" cy="867801"/>
              </a:xfrm>
              <a:prstGeom prst="line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5" name="Group 11"/>
          <p:cNvGrpSpPr/>
          <p:nvPr/>
        </p:nvGrpSpPr>
        <p:grpSpPr>
          <a:xfrm>
            <a:off x="280526" y="2777356"/>
            <a:ext cx="4748436" cy="3939064"/>
            <a:chOff x="111596" y="2298248"/>
            <a:chExt cx="3158327" cy="30751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7221" t="3848" r="21638" b="48626"/>
            <a:stretch/>
          </p:blipFill>
          <p:spPr>
            <a:xfrm>
              <a:off x="111596" y="2298248"/>
              <a:ext cx="2847504" cy="307518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90489" t="3848" r="6112" b="48626"/>
            <a:stretch/>
          </p:blipFill>
          <p:spPr>
            <a:xfrm>
              <a:off x="2959100" y="2298248"/>
              <a:ext cx="310823" cy="307518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11596" y="2298248"/>
              <a:ext cx="283940" cy="26665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691680" y="4869160"/>
              <a:ext cx="432048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684394" y="2237586"/>
            <a:ext cx="2877256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00704A"/>
                </a:solidFill>
                <a:latin typeface="+mn-lt"/>
                <a:ea typeface="+mj-ea"/>
                <a:cs typeface="+mj-cs"/>
              </a:rPr>
              <a:t>ERA-Interim</a:t>
            </a:r>
            <a:endParaRPr lang="en-GB" sz="3200" b="1" dirty="0">
              <a:solidFill>
                <a:srgbClr val="00704A"/>
              </a:solidFill>
              <a:latin typeface="+mn-lt"/>
              <a:ea typeface="+mj-ea"/>
              <a:cs typeface="+mj-cs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89708"/>
              </p:ext>
            </p:extLst>
          </p:nvPr>
        </p:nvGraphicFramePr>
        <p:xfrm>
          <a:off x="5485343" y="3601858"/>
          <a:ext cx="349188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331640"/>
              </a:tblGrid>
              <a:tr h="342923">
                <a:tc>
                  <a:txBody>
                    <a:bodyPr/>
                    <a:lstStyle/>
                    <a:p>
                      <a:pPr algn="ctr"/>
                      <a:endParaRPr lang="en-GB" dirty="0" smtClean="0"/>
                    </a:p>
                    <a:p>
                      <a:pPr algn="ctr"/>
                      <a:r>
                        <a:rPr lang="en-GB" dirty="0" smtClean="0"/>
                        <a:t>DATA 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DIPOLE MEAN (</a:t>
                      </a:r>
                      <a:r>
                        <a:rPr lang="en-GB" dirty="0" err="1" smtClean="0"/>
                        <a:t>hPa</a:t>
                      </a:r>
                      <a:r>
                        <a:rPr lang="en-GB" dirty="0" smtClean="0"/>
                        <a:t>)</a:t>
                      </a:r>
                      <a:endParaRPr lang="en-GB" dirty="0"/>
                    </a:p>
                  </a:txBody>
                  <a:tcPr/>
                </a:tc>
              </a:tr>
              <a:tr h="342923">
                <a:tc>
                  <a:txBody>
                    <a:bodyPr/>
                    <a:lstStyle/>
                    <a:p>
                      <a:r>
                        <a:rPr lang="en-GB" dirty="0" smtClean="0"/>
                        <a:t>ERA:</a:t>
                      </a:r>
                      <a:r>
                        <a:rPr lang="en-GB" baseline="0" dirty="0" smtClean="0"/>
                        <a:t> 1996-2005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- 2.7</a:t>
                      </a:r>
                      <a:endParaRPr lang="en-GB" dirty="0"/>
                    </a:p>
                  </a:txBody>
                  <a:tcPr/>
                </a:tc>
              </a:tr>
              <a:tr h="342923">
                <a:tc>
                  <a:txBody>
                    <a:bodyPr/>
                    <a:lstStyle/>
                    <a:p>
                      <a:r>
                        <a:rPr lang="en-GB" dirty="0" smtClean="0"/>
                        <a:t>ERA: 2007-2011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+ 2.2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95536" y="976651"/>
            <a:ext cx="5525872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/>
              <a:t>G-UK dipole defines the pressure </a:t>
            </a:r>
          </a:p>
          <a:p>
            <a:r>
              <a:rPr lang="en-GB" sz="2400" dirty="0" smtClean="0"/>
              <a:t>    gradient between Greenland and UK</a:t>
            </a:r>
          </a:p>
          <a:p>
            <a:r>
              <a:rPr lang="en-GB" sz="2400" dirty="0"/>
              <a:t> </a:t>
            </a:r>
            <a:r>
              <a:rPr lang="en-GB" sz="2400" dirty="0" smtClean="0"/>
              <a:t>   analogous </a:t>
            </a:r>
            <a:r>
              <a:rPr lang="en-GB" sz="2400" dirty="0"/>
              <a:t>to the </a:t>
            </a:r>
            <a:r>
              <a:rPr lang="en-GB" sz="2400" dirty="0" smtClean="0"/>
              <a:t>SNAO </a:t>
            </a:r>
            <a:r>
              <a:rPr lang="en-GB" dirty="0" smtClean="0"/>
              <a:t>(</a:t>
            </a:r>
            <a:r>
              <a:rPr lang="en-GB" dirty="0" err="1" smtClean="0"/>
              <a:t>Folland</a:t>
            </a:r>
            <a:r>
              <a:rPr lang="en-GB" dirty="0" smtClean="0"/>
              <a:t>, 2009) </a:t>
            </a:r>
            <a:endParaRPr lang="en-GB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4243881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4695"/>
    </mc:Choice>
    <mc:Fallback>
      <p:transition spd="slow" advTm="4469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nthly_ice_NH_09.png"/>
          <p:cNvPicPr>
            <a:picLocks noChangeAspect="1"/>
          </p:cNvPicPr>
          <p:nvPr/>
        </p:nvPicPr>
        <p:blipFill>
          <a:blip r:embed="rId2" cstate="print"/>
          <a:srcRect t="5479" b="2844"/>
          <a:stretch>
            <a:fillRect/>
          </a:stretch>
        </p:blipFill>
        <p:spPr>
          <a:xfrm>
            <a:off x="1214414" y="1500174"/>
            <a:ext cx="6500858" cy="4605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latin typeface="+mn-lt"/>
              </a:rPr>
              <a:t>Motivation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51520" y="785794"/>
            <a:ext cx="86409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/>
            <a:r>
              <a:rPr lang="en-GB" sz="2400" dirty="0" smtClean="0"/>
              <a:t>Large declines in Arctic sea-ice extent have been observed</a:t>
            </a:r>
            <a:br>
              <a:rPr lang="en-GB" sz="2400" dirty="0" smtClean="0"/>
            </a:br>
            <a:r>
              <a:rPr lang="en-GB" sz="2400" dirty="0" smtClean="0"/>
              <a:t>since ~1980.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 bwMode="auto">
          <a:xfrm>
            <a:off x="5929322" y="4572008"/>
            <a:ext cx="500066" cy="5000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715140" y="5072074"/>
            <a:ext cx="500066" cy="5000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8860" y="4357694"/>
            <a:ext cx="363432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2007: Anomalous meridional wind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786182" y="5286388"/>
            <a:ext cx="29290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2012: Great Arctic Cyclone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7011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667" t="53534" r="3333" b="1716"/>
          <a:stretch/>
        </p:blipFill>
        <p:spPr>
          <a:xfrm>
            <a:off x="160285" y="3447177"/>
            <a:ext cx="8959555" cy="315243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8228013" cy="605954"/>
          </a:xfrm>
        </p:spPr>
        <p:txBody>
          <a:bodyPr/>
          <a:lstStyle/>
          <a:p>
            <a:r>
              <a:rPr lang="en-GB" dirty="0">
                <a:latin typeface="+mn-lt"/>
              </a:rPr>
              <a:t>Greenland</a:t>
            </a:r>
            <a:r>
              <a:rPr lang="en-GB" dirty="0" smtClean="0">
                <a:latin typeface="+mn-lt"/>
              </a:rPr>
              <a:t> – UK </a:t>
            </a:r>
            <a:r>
              <a:rPr lang="en-GB" dirty="0">
                <a:latin typeface="+mn-lt"/>
              </a:rPr>
              <a:t>DIPOLE: JJA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976651"/>
            <a:ext cx="5610831" cy="235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/>
              <a:t>G-UK dipole defines the pressure </a:t>
            </a:r>
          </a:p>
          <a:p>
            <a:r>
              <a:rPr lang="en-GB" sz="2400" dirty="0" smtClean="0"/>
              <a:t>    gradient between Greenland and UK </a:t>
            </a:r>
          </a:p>
          <a:p>
            <a:r>
              <a:rPr lang="en-GB" sz="2400" dirty="0"/>
              <a:t> </a:t>
            </a:r>
            <a:r>
              <a:rPr lang="en-GB" sz="2400" dirty="0" smtClean="0"/>
              <a:t>   analogous </a:t>
            </a:r>
            <a:r>
              <a:rPr lang="en-GB" sz="2400" dirty="0"/>
              <a:t>to the </a:t>
            </a:r>
            <a:r>
              <a:rPr lang="en-GB" sz="2400" dirty="0" smtClean="0"/>
              <a:t>SNAO </a:t>
            </a:r>
            <a:r>
              <a:rPr lang="en-GB" dirty="0" smtClean="0"/>
              <a:t>(</a:t>
            </a:r>
            <a:r>
              <a:rPr lang="en-GB" dirty="0" err="1" smtClean="0"/>
              <a:t>Folland</a:t>
            </a:r>
            <a:r>
              <a:rPr lang="en-GB" dirty="0" smtClean="0"/>
              <a:t>, 2009)</a:t>
            </a:r>
          </a:p>
          <a:p>
            <a:endParaRPr lang="en-GB" sz="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/>
              <a:t>Since 2007 there have been a </a:t>
            </a:r>
          </a:p>
          <a:p>
            <a:r>
              <a:rPr lang="en-GB" sz="2400" dirty="0" smtClean="0"/>
              <a:t>    distinctive run of years where </a:t>
            </a:r>
          </a:p>
          <a:p>
            <a:r>
              <a:rPr lang="en-GB" sz="2400" dirty="0" smtClean="0"/>
              <a:t>    the dipole is positive 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02111" y="2995009"/>
            <a:ext cx="2304256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704A"/>
                </a:solidFill>
                <a:latin typeface="+mn-lt"/>
                <a:ea typeface="+mj-ea"/>
                <a:cs typeface="+mj-cs"/>
              </a:rPr>
              <a:t>HadSLP2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7740352" y="4054016"/>
            <a:ext cx="684070" cy="648072"/>
          </a:xfrm>
          <a:prstGeom prst="ellipse">
            <a:avLst/>
          </a:prstGeom>
          <a:noFill/>
          <a:ln w="508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3" name="Group 15"/>
          <p:cNvGrpSpPr/>
          <p:nvPr/>
        </p:nvGrpSpPr>
        <p:grpSpPr>
          <a:xfrm>
            <a:off x="6084168" y="450166"/>
            <a:ext cx="2893055" cy="2618794"/>
            <a:chOff x="6084168" y="450166"/>
            <a:chExt cx="2893055" cy="26187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417" t="4769" r="52361" b="47615"/>
            <a:stretch/>
          </p:blipFill>
          <p:spPr>
            <a:xfrm>
              <a:off x="6084168" y="450166"/>
              <a:ext cx="2893055" cy="261879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auto">
            <a:xfrm>
              <a:off x="7236296" y="1772816"/>
              <a:ext cx="576064" cy="525432"/>
            </a:xfrm>
            <a:prstGeom prst="rect">
              <a:avLst/>
            </a:prstGeom>
            <a:noFill/>
            <a:ln w="508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grpSp>
          <p:nvGrpSpPr>
            <p:cNvPr id="5" name="Group 18"/>
            <p:cNvGrpSpPr/>
            <p:nvPr/>
          </p:nvGrpSpPr>
          <p:grpSpPr>
            <a:xfrm>
              <a:off x="6732240" y="474721"/>
              <a:ext cx="1154434" cy="1188105"/>
              <a:chOff x="6732240" y="474721"/>
              <a:chExt cx="1154434" cy="1188105"/>
            </a:xfrm>
          </p:grpSpPr>
          <p:sp>
            <p:nvSpPr>
              <p:cNvPr id="20" name="Arc 19"/>
              <p:cNvSpPr/>
              <p:nvPr/>
            </p:nvSpPr>
            <p:spPr bwMode="auto">
              <a:xfrm rot="11739623">
                <a:off x="7400903" y="539408"/>
                <a:ext cx="310193" cy="259420"/>
              </a:xfrm>
              <a:prstGeom prst="arc">
                <a:avLst/>
              </a:prstGeom>
              <a:noFill/>
              <a:ln w="5080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21" name="Arc 20"/>
              <p:cNvSpPr/>
              <p:nvPr/>
            </p:nvSpPr>
            <p:spPr bwMode="auto">
              <a:xfrm rot="11000733">
                <a:off x="6755201" y="474721"/>
                <a:ext cx="1131473" cy="1188105"/>
              </a:xfrm>
              <a:prstGeom prst="arc">
                <a:avLst/>
              </a:prstGeom>
              <a:noFill/>
              <a:ln w="5080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GB" sz="1800" b="0" i="0" u="none" strike="noStrike" cap="none" normalizeH="0" baseline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cxnSp>
            <p:nvCxnSpPr>
              <p:cNvPr id="22" name="Straight Connector 21"/>
              <p:cNvCxnSpPr>
                <a:endCxn id="20" idx="2"/>
              </p:cNvCxnSpPr>
              <p:nvPr/>
            </p:nvCxnSpPr>
            <p:spPr bwMode="auto">
              <a:xfrm flipV="1">
                <a:off x="6732240" y="627252"/>
                <a:ext cx="674420" cy="425484"/>
              </a:xfrm>
              <a:prstGeom prst="line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>
                <a:stCxn id="21" idx="0"/>
                <a:endCxn id="20" idx="0"/>
              </p:cNvCxnSpPr>
              <p:nvPr/>
            </p:nvCxnSpPr>
            <p:spPr bwMode="auto">
              <a:xfrm flipV="1">
                <a:off x="7286270" y="794013"/>
                <a:ext cx="234717" cy="867801"/>
              </a:xfrm>
              <a:prstGeom prst="line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="" xmlns:p14="http://schemas.microsoft.com/office/powerpoint/2010/main" val="21217269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4695"/>
    </mc:Choice>
    <mc:Fallback>
      <p:transition spd="slow" advTm="4469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latin typeface="+mn-lt"/>
              </a:rPr>
              <a:t>Why perturb the sea ice thickness?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sp>
        <p:nvSpPr>
          <p:cNvPr id="8" name="Rectangle 7"/>
          <p:cNvSpPr/>
          <p:nvPr/>
        </p:nvSpPr>
        <p:spPr bwMode="auto">
          <a:xfrm>
            <a:off x="6084168" y="1828191"/>
            <a:ext cx="432048" cy="1553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87208" y="1828191"/>
            <a:ext cx="432048" cy="1699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1445991"/>
            <a:ext cx="8786874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GB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GB" sz="2400" dirty="0" smtClean="0"/>
              <a:t>Physically consistent way to induce low SICs in a fully-coupled simulation.</a:t>
            </a:r>
          </a:p>
          <a:p>
            <a:pPr marL="457200" indent="-457200">
              <a:buFont typeface="Arial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GB" sz="2400" dirty="0" smtClean="0"/>
              <a:t>Recent declines are Arctic sea-ice are characterised by declines in both SIC and SIT.</a:t>
            </a:r>
          </a:p>
          <a:p>
            <a:pPr marL="457200" indent="-457200"/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330241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85750"/>
            <a:r>
              <a:rPr lang="en-GB" dirty="0" smtClean="0">
                <a:latin typeface="+mn-lt"/>
              </a:rPr>
              <a:t>Sea-ice concentration (SIC) </a:t>
            </a:r>
            <a:endParaRPr lang="en-GB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42844" y="4435634"/>
            <a:ext cx="8858312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5750">
              <a:buFont typeface="Arial" pitchFamily="34" charset="0"/>
              <a:buChar char="•"/>
            </a:pPr>
            <a:r>
              <a:rPr lang="en-GB" sz="2400" dirty="0" smtClean="0"/>
              <a:t>Declines in SIC in Marginal </a:t>
            </a:r>
            <a:r>
              <a:rPr lang="en-GB" sz="2400" smtClean="0"/>
              <a:t>seas in </a:t>
            </a:r>
            <a:r>
              <a:rPr lang="en-GB" sz="2400" dirty="0" smtClean="0"/>
              <a:t>autumn and Barents and Kara Seas also in winter and spring. 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42844" y="5500702"/>
            <a:ext cx="8858312" cy="435825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txBody>
          <a:bodyPr wrap="square" rtlCol="0">
            <a:spAutoFit/>
          </a:bodyPr>
          <a:lstStyle/>
          <a:p>
            <a:pPr marL="288000" indent="-285750" algn="ctr"/>
            <a:r>
              <a:rPr lang="en-GB" sz="2400" b="1" dirty="0" smtClean="0"/>
              <a:t>SIC declines are seasonally and regionally dependent</a:t>
            </a:r>
            <a:endParaRPr lang="en-GB" b="1" dirty="0"/>
          </a:p>
        </p:txBody>
      </p:sp>
      <p:pic>
        <p:nvPicPr>
          <p:cNvPr id="28" name="Picture 27" descr="seasonal_seaice_anoms_polar.png"/>
          <p:cNvPicPr>
            <a:picLocks noChangeAspect="1"/>
          </p:cNvPicPr>
          <p:nvPr/>
        </p:nvPicPr>
        <p:blipFill>
          <a:blip r:embed="rId2" cstate="print"/>
          <a:srcRect l="6300" t="39463" r="6289" b="4524"/>
          <a:stretch>
            <a:fillRect/>
          </a:stretch>
        </p:blipFill>
        <p:spPr>
          <a:xfrm>
            <a:off x="135325" y="836712"/>
            <a:ext cx="8901171" cy="35283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228184" y="486744"/>
            <a:ext cx="27623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(2007-2011)-(1996-2005)</a:t>
            </a:r>
            <a:endParaRPr lang="en-GB" b="1" dirty="0"/>
          </a:p>
        </p:txBody>
      </p:sp>
      <p:sp>
        <p:nvSpPr>
          <p:cNvPr id="30" name="Oval 29"/>
          <p:cNvSpPr/>
          <p:nvPr/>
        </p:nvSpPr>
        <p:spPr bwMode="auto">
          <a:xfrm>
            <a:off x="1115616" y="2276872"/>
            <a:ext cx="720080" cy="6480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419872" y="2276872"/>
            <a:ext cx="720080" cy="6480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380312" y="1628800"/>
            <a:ext cx="1152128" cy="129614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41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-285750"/>
            <a:r>
              <a:rPr lang="en-GB" dirty="0" smtClean="0">
                <a:latin typeface="+mn-lt"/>
              </a:rPr>
              <a:t>Sea-ice thickness (SIT): PIOMAS data</a:t>
            </a:r>
            <a:endParaRPr lang="en-GB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071538" y="5153415"/>
            <a:ext cx="6858048" cy="435825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txBody>
          <a:bodyPr wrap="square" rtlCol="0">
            <a:spAutoFit/>
          </a:bodyPr>
          <a:lstStyle/>
          <a:p>
            <a:pPr marL="288000" indent="-285750" algn="ctr"/>
            <a:r>
              <a:rPr lang="en-GB" sz="2400" b="1" dirty="0" smtClean="0"/>
              <a:t>SIT declines are Arctic wide in all seasons</a:t>
            </a:r>
            <a:endParaRPr lang="en-GB" b="1" dirty="0"/>
          </a:p>
        </p:txBody>
      </p:sp>
      <p:grpSp>
        <p:nvGrpSpPr>
          <p:cNvPr id="3" name="Group 34"/>
          <p:cNvGrpSpPr/>
          <p:nvPr/>
        </p:nvGrpSpPr>
        <p:grpSpPr>
          <a:xfrm>
            <a:off x="-32" y="1445125"/>
            <a:ext cx="9018749" cy="3352028"/>
            <a:chOff x="564145" y="1857364"/>
            <a:chExt cx="7919537" cy="294348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228" t="42735" b="51050"/>
            <a:stretch/>
          </p:blipFill>
          <p:spPr>
            <a:xfrm>
              <a:off x="571472" y="4150769"/>
              <a:ext cx="7912210" cy="65007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564145" y="1914148"/>
              <a:ext cx="150203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143108" y="1857364"/>
              <a:ext cx="150203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3778855" y="1857364"/>
              <a:ext cx="150203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279053" y="1857364"/>
              <a:ext cx="150203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850689" y="1857364"/>
              <a:ext cx="150203" cy="3004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GB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pic>
        <p:nvPicPr>
          <p:cNvPr id="20" name="Picture 19" descr="arctic_sit_se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74650"/>
            <a:ext cx="9144000" cy="25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41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Zonal mean precipitation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sp>
        <p:nvSpPr>
          <p:cNvPr id="9" name="Rectangle 8"/>
          <p:cNvSpPr/>
          <p:nvPr/>
        </p:nvSpPr>
        <p:spPr bwMode="auto">
          <a:xfrm>
            <a:off x="323528" y="3850159"/>
            <a:ext cx="214506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051720" y="1340768"/>
            <a:ext cx="4937691" cy="3836586"/>
            <a:chOff x="4095376" y="1916832"/>
            <a:chExt cx="3428952" cy="26642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312" r="17314" b="51522"/>
            <a:stretch>
              <a:fillRect/>
            </a:stretch>
          </p:blipFill>
          <p:spPr>
            <a:xfrm>
              <a:off x="4095376" y="1916832"/>
              <a:ext cx="3428952" cy="229336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700" t="88053" r="17713" b="4336"/>
            <a:stretch>
              <a:fillRect/>
            </a:stretch>
          </p:blipFill>
          <p:spPr>
            <a:xfrm>
              <a:off x="4163955" y="4221088"/>
              <a:ext cx="3360373" cy="36004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2339752" y="5157192"/>
            <a:ext cx="4443963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Percentage precipitation response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50" r="93700" b="51522"/>
          <a:stretch>
            <a:fillRect/>
          </a:stretch>
        </p:blipFill>
        <p:spPr>
          <a:xfrm>
            <a:off x="1619672" y="1412776"/>
            <a:ext cx="404917" cy="32240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6200000">
            <a:off x="872851" y="2951685"/>
            <a:ext cx="115212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Latitude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23729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Snow cover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125" b="29514"/>
          <a:stretch/>
        </p:blipFill>
        <p:spPr>
          <a:xfrm>
            <a:off x="981269" y="1484784"/>
            <a:ext cx="7006837" cy="2952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7050"/>
          <a:stretch/>
        </p:blipFill>
        <p:spPr>
          <a:xfrm>
            <a:off x="-32" y="4437111"/>
            <a:ext cx="9144000" cy="7260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714348" y="2857496"/>
            <a:ext cx="285752" cy="5715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929586" y="2143116"/>
            <a:ext cx="285752" cy="5715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317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Sea-ice area evolution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14" name="Picture 13" descr="ens_monthly_sia_evol.eps"/>
          <p:cNvPicPr>
            <a:picLocks noChangeAspect="1"/>
          </p:cNvPicPr>
          <p:nvPr/>
        </p:nvPicPr>
        <p:blipFill>
          <a:blip r:embed="rId2" cstate="print"/>
          <a:srcRect l="2918" t="10486" r="5860" b="6327"/>
          <a:stretch>
            <a:fillRect/>
          </a:stretch>
        </p:blipFill>
        <p:spPr>
          <a:xfrm>
            <a:off x="785786" y="1000108"/>
            <a:ext cx="7572428" cy="48854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3768" y="4786322"/>
            <a:ext cx="795924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E5981B"/>
                </a:solidFill>
              </a:rPr>
              <a:t>CTRL</a:t>
            </a:r>
          </a:p>
          <a:p>
            <a:r>
              <a:rPr lang="en-GB" dirty="0" smtClean="0">
                <a:solidFill>
                  <a:srgbClr val="6699FF"/>
                </a:solidFill>
              </a:rPr>
              <a:t>PERT</a:t>
            </a:r>
            <a:endParaRPr lang="en-GB" dirty="0">
              <a:solidFill>
                <a:srgbClr val="66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357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1050"/>
          <a:stretch/>
        </p:blipFill>
        <p:spPr>
          <a:xfrm>
            <a:off x="265073" y="820168"/>
            <a:ext cx="8439230" cy="526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Thermodynamic responses 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090634" y="692696"/>
            <a:ext cx="4411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JJ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686892"/>
            <a:ext cx="5052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AS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01125" y="697987"/>
            <a:ext cx="5309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ON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36598" y="696895"/>
            <a:ext cx="47961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DJ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68344" y="696895"/>
            <a:ext cx="5180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FM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xmlns="" val="28687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Thermodynamic responses - SSTs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699792" y="1268760"/>
            <a:ext cx="5052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AS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40152" y="1278832"/>
            <a:ext cx="5309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ON</a:t>
            </a:r>
            <a:endParaRPr lang="en-GB" b="1" dirty="0"/>
          </a:p>
        </p:txBody>
      </p:sp>
      <p:pic>
        <p:nvPicPr>
          <p:cNvPr id="11" name="Picture 10" descr="thermodynamic_model_responses_bm.png"/>
          <p:cNvPicPr>
            <a:picLocks noChangeAspect="1"/>
          </p:cNvPicPr>
          <p:nvPr/>
        </p:nvPicPr>
        <p:blipFill>
          <a:blip r:embed="rId2" cstate="print"/>
          <a:srcRect l="23077" t="26921" r="38462" b="56323"/>
          <a:stretch>
            <a:fillRect/>
          </a:stretch>
        </p:blipFill>
        <p:spPr>
          <a:xfrm>
            <a:off x="1331640" y="1628800"/>
            <a:ext cx="6610334" cy="3672408"/>
          </a:xfrm>
          <a:prstGeom prst="rect">
            <a:avLst/>
          </a:prstGeom>
        </p:spPr>
      </p:pic>
      <p:pic>
        <p:nvPicPr>
          <p:cNvPr id="12" name="Picture 11" descr="thermodynamic_model_responses_bm.png"/>
          <p:cNvPicPr>
            <a:picLocks noChangeAspect="1"/>
          </p:cNvPicPr>
          <p:nvPr/>
        </p:nvPicPr>
        <p:blipFill>
          <a:blip r:embed="rId3" cstate="print"/>
          <a:srcRect t="42929" b="48950"/>
          <a:stretch>
            <a:fillRect/>
          </a:stretch>
        </p:blipFill>
        <p:spPr>
          <a:xfrm>
            <a:off x="547936" y="5445224"/>
            <a:ext cx="8424936" cy="8724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1187624" y="1340768"/>
            <a:ext cx="57606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499992" y="1484784"/>
            <a:ext cx="57606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375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latin typeface="+mn-lt"/>
              </a:rPr>
              <a:t>Motivation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51520" y="921473"/>
            <a:ext cx="86409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GB" sz="2400" dirty="0" smtClean="0"/>
              <a:t>Arctic sea-ice cover is projected to continue declining leading to a seasonally ice-free Arctic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744681"/>
            <a:ext cx="6627702" cy="389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15008" y="5715016"/>
            <a:ext cx="2832827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Maloney et. al, 2014, </a:t>
            </a:r>
            <a:r>
              <a:rPr lang="en-GB" sz="1600" i="1" dirty="0" smtClean="0"/>
              <a:t>J. </a:t>
            </a:r>
            <a:r>
              <a:rPr lang="en-GB" sz="1600" i="1" dirty="0" err="1" smtClean="0"/>
              <a:t>Clim</a:t>
            </a:r>
            <a:endParaRPr lang="en-GB" sz="1600" i="1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000232" y="4857760"/>
            <a:ext cx="5786478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16200000" flipV="1">
            <a:off x="6250793" y="5026831"/>
            <a:ext cx="366714" cy="9524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7011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latin typeface="+mn-lt"/>
              </a:rPr>
              <a:t>Motivation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51520" y="921473"/>
            <a:ext cx="8678198" cy="779316"/>
          </a:xfrm>
          <a:prstGeom prst="rect">
            <a:avLst/>
          </a:prstGeom>
          <a:noFill/>
          <a:ln w="31750">
            <a:solidFill>
              <a:srgbClr val="006600"/>
            </a:solidFill>
          </a:ln>
        </p:spPr>
        <p:txBody>
          <a:bodyPr wrap="square" rtlCol="0">
            <a:spAutoFit/>
          </a:bodyPr>
          <a:lstStyle/>
          <a:p>
            <a:pPr indent="-285750"/>
            <a:r>
              <a:rPr lang="en-GB" sz="2400" dirty="0" smtClean="0"/>
              <a:t>What are the potential effects of reduced Arctic sea-ice on the mid-latitude circulation?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071678"/>
            <a:ext cx="8640960" cy="304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5750">
              <a:buFont typeface="Arial" pitchFamily="34" charset="0"/>
              <a:buChar char="•"/>
            </a:pPr>
            <a:r>
              <a:rPr lang="en-GB" sz="2400" dirty="0" smtClean="0"/>
              <a:t>More extreme weather due to slower propagating waves?</a:t>
            </a:r>
            <a:br>
              <a:rPr lang="en-GB" sz="2400" dirty="0" smtClean="0"/>
            </a:br>
            <a:r>
              <a:rPr lang="en-GB" dirty="0" smtClean="0"/>
              <a:t>(Francis and </a:t>
            </a:r>
            <a:r>
              <a:rPr lang="en-GB" dirty="0" err="1" smtClean="0"/>
              <a:t>Vavrus</a:t>
            </a:r>
            <a:r>
              <a:rPr lang="en-GB" dirty="0" smtClean="0"/>
              <a:t>, </a:t>
            </a:r>
            <a:r>
              <a:rPr lang="en-GB" dirty="0" smtClean="0"/>
              <a:t>2012, 2015)</a:t>
            </a:r>
            <a:endParaRPr lang="en-GB" sz="2000" dirty="0" smtClean="0"/>
          </a:p>
          <a:p>
            <a:pPr marL="1030950" lvl="1">
              <a:buFont typeface="Arial" pitchFamily="34" charset="0"/>
              <a:buChar char="•"/>
            </a:pPr>
            <a:r>
              <a:rPr lang="en-US" sz="2400" dirty="0" smtClean="0"/>
              <a:t>Metric dependent </a:t>
            </a:r>
            <a:r>
              <a:rPr lang="en-US" dirty="0" smtClean="0"/>
              <a:t>(Barnes, 2013; Screen 2013)</a:t>
            </a:r>
            <a:endParaRPr lang="en-GB" sz="2400" dirty="0" smtClean="0"/>
          </a:p>
          <a:p>
            <a:pPr marL="288000" indent="-285750">
              <a:buFont typeface="Arial" pitchFamily="34" charset="0"/>
              <a:buChar char="•"/>
            </a:pPr>
            <a:endParaRPr lang="en-GB" sz="2400" dirty="0" smtClean="0"/>
          </a:p>
          <a:p>
            <a:pPr marL="288000" indent="-285750">
              <a:buFont typeface="Arial" pitchFamily="34" charset="0"/>
              <a:buChar char="•"/>
            </a:pPr>
            <a:r>
              <a:rPr lang="en-GB" sz="2400" dirty="0" smtClean="0"/>
              <a:t>Projection onto the n</a:t>
            </a:r>
            <a:r>
              <a:rPr lang="en-GB" sz="2400" dirty="0" smtClean="0"/>
              <a:t>egative </a:t>
            </a:r>
            <a:r>
              <a:rPr lang="en-GB" sz="2400" dirty="0" smtClean="0"/>
              <a:t>phase of the </a:t>
            </a:r>
            <a:r>
              <a:rPr lang="en-GB" sz="2400" dirty="0" smtClean="0"/>
              <a:t>NAO in winter?</a:t>
            </a:r>
          </a:p>
          <a:p>
            <a:pPr marL="288000" indent="-285750">
              <a:buFont typeface="Arial" pitchFamily="34" charset="0"/>
              <a:buChar char="•"/>
            </a:pPr>
            <a:endParaRPr lang="en-GB" sz="2400" dirty="0" smtClean="0"/>
          </a:p>
          <a:p>
            <a:pPr marL="288000" indent="-285750">
              <a:buFont typeface="Arial" pitchFamily="34" charset="0"/>
              <a:buChar char="•"/>
            </a:pPr>
            <a:r>
              <a:rPr lang="en-GB" sz="2400" dirty="0" smtClean="0"/>
              <a:t>Is the atmospheric circulation response from Arctic sea-ice loss small compared with the natural variability?</a:t>
            </a:r>
          </a:p>
          <a:p>
            <a:pPr indent="-2857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7011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latin typeface="+mn-lt"/>
              </a:rPr>
              <a:t>Fully-coupled experiment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2237369"/>
            <a:ext cx="9144000" cy="392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/>
              <a:t>UM; GC2.0</a:t>
            </a:r>
            <a:r>
              <a:rPr lang="en-GB" sz="2400" dirty="0" smtClean="0"/>
              <a:t>  (vn8.4)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GB" sz="2000" dirty="0"/>
              <a:t>Atmosphere N96L85 ~1.25km horizontal resolution 85 vertical levels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GB" sz="2000" dirty="0"/>
              <a:t>Ocean model is NEMO at 0.25 degree horizontal resolution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GB" sz="2000" dirty="0"/>
              <a:t>Sea ice model is CICE a</a:t>
            </a:r>
            <a:r>
              <a:rPr lang="en-GB" sz="2000" dirty="0" smtClean="0"/>
              <a:t>t </a:t>
            </a:r>
            <a:r>
              <a:rPr lang="en-GB" sz="2000" dirty="0"/>
              <a:t>0.25 degree horizontal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/>
              <a:t>30 member ensemble of single year integrations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GB" sz="2000" dirty="0" smtClean="0"/>
              <a:t>Integrations start on the 1</a:t>
            </a:r>
            <a:r>
              <a:rPr lang="en-GB" sz="2000" baseline="30000" dirty="0" smtClean="0"/>
              <a:t>st</a:t>
            </a:r>
            <a:r>
              <a:rPr lang="en-GB" sz="2000" dirty="0" smtClean="0"/>
              <a:t> of April (the start of the melt season)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GB" sz="2000" dirty="0" smtClean="0"/>
              <a:t>Ensemble is generated by using 30 different atmospheric start dumps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/>
              <a:t>Perturb the initial conditions of sea ice thickness</a:t>
            </a:r>
            <a:r>
              <a:rPr lang="en-GB" sz="2400" dirty="0" smtClean="0"/>
              <a:t>, maintain the sea-ice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9512" y="1022998"/>
            <a:ext cx="8834313" cy="893834"/>
          </a:xfrm>
          <a:prstGeom prst="rect">
            <a:avLst/>
          </a:prstGeom>
          <a:noFill/>
          <a:ln w="412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What is the impact on the atmospheric circulation of declining sea ice in a fully-coupled model?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xmlns="" val="37011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latin typeface="+mn-lt"/>
              </a:rPr>
              <a:t>Initial ice thickness distributions 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175" y="764704"/>
            <a:ext cx="8809618" cy="52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009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Thermodynamic responses 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5" name="Picture 4" descr="thermodynamic_model_responses_bm.png"/>
          <p:cNvPicPr>
            <a:picLocks noChangeAspect="1"/>
          </p:cNvPicPr>
          <p:nvPr/>
        </p:nvPicPr>
        <p:blipFill>
          <a:blip r:embed="rId2" cstate="print"/>
          <a:srcRect b="48950"/>
          <a:stretch>
            <a:fillRect/>
          </a:stretch>
        </p:blipFill>
        <p:spPr>
          <a:xfrm>
            <a:off x="395536" y="680865"/>
            <a:ext cx="8424936" cy="54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375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Surface Air Temperature, Oct-Nov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7856" b="24114"/>
          <a:stretch/>
        </p:blipFill>
        <p:spPr>
          <a:xfrm>
            <a:off x="251520" y="5085184"/>
            <a:ext cx="8439230" cy="8640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179512" y="1772816"/>
            <a:ext cx="288032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9512" y="3789040"/>
            <a:ext cx="288032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23528" y="980728"/>
            <a:ext cx="4022519" cy="4176464"/>
            <a:chOff x="3498674" y="839189"/>
            <a:chExt cx="2201000" cy="22852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1649" t="52488" r="37873" b="32849"/>
            <a:stretch/>
          </p:blipFill>
          <p:spPr>
            <a:xfrm>
              <a:off x="3498674" y="1114993"/>
              <a:ext cx="2201000" cy="200942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207885" y="839189"/>
              <a:ext cx="827412" cy="33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MODEL</a:t>
              </a:r>
            </a:p>
            <a:p>
              <a:pPr algn="ctr"/>
              <a:r>
                <a:rPr lang="en-GB" b="1" dirty="0" smtClean="0"/>
                <a:t>PERT-CTRL</a:t>
              </a:r>
              <a:endParaRPr lang="en-US" b="1" dirty="0"/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539552" y="1196752"/>
            <a:ext cx="658004" cy="3948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2120" y="908720"/>
            <a:ext cx="1746253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ERA-Interim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4860032" y="1321029"/>
            <a:ext cx="670732" cy="402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48064" y="1196752"/>
            <a:ext cx="277511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(2007-2013)-(1980-2000)</a:t>
            </a:r>
            <a:endParaRPr lang="en-GB" b="1" dirty="0"/>
          </a:p>
        </p:txBody>
      </p:sp>
      <p:pic>
        <p:nvPicPr>
          <p:cNvPr id="24" name="Picture 23" descr="arctic_changes_obs_bm_2.png"/>
          <p:cNvPicPr>
            <a:picLocks noChangeAspect="1"/>
          </p:cNvPicPr>
          <p:nvPr/>
        </p:nvPicPr>
        <p:blipFill>
          <a:blip r:embed="rId3" cstate="print"/>
          <a:srcRect l="41707" t="77183" r="38591" b="7262"/>
          <a:stretch>
            <a:fillRect/>
          </a:stretch>
        </p:blipFill>
        <p:spPr>
          <a:xfrm>
            <a:off x="4788024" y="1556792"/>
            <a:ext cx="352839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87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ertical_temp.png"/>
          <p:cNvPicPr>
            <a:picLocks noChangeAspect="1"/>
          </p:cNvPicPr>
          <p:nvPr/>
        </p:nvPicPr>
        <p:blipFill>
          <a:blip r:embed="rId2" cstate="print"/>
          <a:srcRect l="3124" r="91017" b="22554"/>
          <a:stretch>
            <a:fillRect/>
          </a:stretch>
        </p:blipFill>
        <p:spPr>
          <a:xfrm>
            <a:off x="1000100" y="1102668"/>
            <a:ext cx="642942" cy="4112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" y="158750"/>
            <a:ext cx="9013825" cy="605954"/>
          </a:xfrm>
        </p:spPr>
        <p:txBody>
          <a:bodyPr/>
          <a:lstStyle/>
          <a:p>
            <a:r>
              <a:rPr lang="en-GB" sz="3600" dirty="0" smtClean="0">
                <a:latin typeface="+mn-lt"/>
              </a:rPr>
              <a:t>Zonal mean temperature profiles</a:t>
            </a:r>
            <a:endParaRPr lang="en-GB" sz="36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NCAS 16th July 2015</a:t>
            </a:r>
            <a:endParaRPr lang="en-GB"/>
          </a:p>
        </p:txBody>
      </p:sp>
      <p:pic>
        <p:nvPicPr>
          <p:cNvPr id="6" name="Picture 5" descr="vertical_temp.png"/>
          <p:cNvPicPr>
            <a:picLocks noChangeAspect="1"/>
          </p:cNvPicPr>
          <p:nvPr/>
        </p:nvPicPr>
        <p:blipFill>
          <a:blip r:embed="rId2" cstate="print"/>
          <a:srcRect l="26562" r="18750" b="22554"/>
          <a:stretch>
            <a:fillRect/>
          </a:stretch>
        </p:blipFill>
        <p:spPr>
          <a:xfrm>
            <a:off x="1500166" y="1100546"/>
            <a:ext cx="6000792" cy="4112282"/>
          </a:xfrm>
          <a:prstGeom prst="rect">
            <a:avLst/>
          </a:prstGeom>
        </p:spPr>
      </p:pic>
      <p:pic>
        <p:nvPicPr>
          <p:cNvPr id="5" name="Picture 4" descr="vertical_temp.png"/>
          <p:cNvPicPr>
            <a:picLocks noChangeAspect="1"/>
          </p:cNvPicPr>
          <p:nvPr/>
        </p:nvPicPr>
        <p:blipFill>
          <a:blip r:embed="rId2" cstate="print"/>
          <a:srcRect l="4582" t="83688" r="3229" b="-1447"/>
          <a:stretch>
            <a:fillRect/>
          </a:stretch>
        </p:blipFill>
        <p:spPr>
          <a:xfrm>
            <a:off x="857224" y="5214950"/>
            <a:ext cx="7429552" cy="6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437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780"/>
    </mc:Choice>
    <mc:Fallback>
      <p:transition spd="slow" advTm="5078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ill Sans MT"/>
        <a:ea typeface="msgothic"/>
        <a:cs typeface="msgothic"/>
      </a:majorFont>
      <a:minorFont>
        <a:latin typeface="Arial"/>
        <a:ea typeface="msgothic"/>
        <a:cs typeface="ms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ill Sans MT"/>
        <a:ea typeface="msgothic"/>
        <a:cs typeface="msgothic"/>
      </a:majorFont>
      <a:minorFont>
        <a:latin typeface="Arial"/>
        <a:ea typeface="msgothic"/>
        <a:cs typeface="ms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6104</TotalTime>
  <Words>669</Words>
  <Application>Microsoft Office PowerPoint</Application>
  <PresentationFormat>On-screen Show (4:3)</PresentationFormat>
  <Paragraphs>147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1_Office Theme</vt:lpstr>
      <vt:lpstr>Large-scale atmospheric response to declines in Arctic sea-ice</vt:lpstr>
      <vt:lpstr>Motivation</vt:lpstr>
      <vt:lpstr>Motivation</vt:lpstr>
      <vt:lpstr>Motivation</vt:lpstr>
      <vt:lpstr>Fully-coupled experiment</vt:lpstr>
      <vt:lpstr>Initial ice thickness distributions </vt:lpstr>
      <vt:lpstr>Thermodynamic responses </vt:lpstr>
      <vt:lpstr>Surface Air Temperature, Oct-Nov</vt:lpstr>
      <vt:lpstr>Zonal mean temperature profiles</vt:lpstr>
      <vt:lpstr>Dynamic responses – June-July</vt:lpstr>
      <vt:lpstr>Dynamic responses – Oct-Nov</vt:lpstr>
      <vt:lpstr>Conclusions</vt:lpstr>
      <vt:lpstr>Changes in the Arctic (I)</vt:lpstr>
      <vt:lpstr>Spatial and temporal evolution of the SIT</vt:lpstr>
      <vt:lpstr>Dynamic responses (I)</vt:lpstr>
      <vt:lpstr>Surface air temperature </vt:lpstr>
      <vt:lpstr>August-September SIT distribution</vt:lpstr>
      <vt:lpstr>Mean sea level pressure (MSLP)</vt:lpstr>
      <vt:lpstr>Greenland – UK DIPOLE: JJA </vt:lpstr>
      <vt:lpstr>Greenland – UK DIPOLE: JJA</vt:lpstr>
      <vt:lpstr>Why perturb the sea ice thickness?</vt:lpstr>
      <vt:lpstr>Sea-ice concentration (SIC) </vt:lpstr>
      <vt:lpstr>Sea-ice thickness (SIT): PIOMAS data</vt:lpstr>
      <vt:lpstr>Zonal mean precipitation</vt:lpstr>
      <vt:lpstr>Snow cover</vt:lpstr>
      <vt:lpstr>Sea-ice area evolution</vt:lpstr>
      <vt:lpstr>Thermodynamic responses </vt:lpstr>
      <vt:lpstr>Thermodynamic responses - SSTs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 Groves</dc:creator>
  <cp:lastModifiedBy>wx019276</cp:lastModifiedBy>
  <cp:revision>356</cp:revision>
  <cp:lastPrinted>1601-01-01T00:00:00Z</cp:lastPrinted>
  <dcterms:created xsi:type="dcterms:W3CDTF">2009-12-04T09:27:52Z</dcterms:created>
  <dcterms:modified xsi:type="dcterms:W3CDTF">2015-07-15T14:05:58Z</dcterms:modified>
</cp:coreProperties>
</file>